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326" r:id="rId6"/>
    <p:sldId id="288" r:id="rId7"/>
    <p:sldId id="317" r:id="rId8"/>
    <p:sldId id="327" r:id="rId9"/>
    <p:sldId id="318" r:id="rId10"/>
    <p:sldId id="319" r:id="rId11"/>
    <p:sldId id="320" r:id="rId12"/>
    <p:sldId id="328" r:id="rId13"/>
    <p:sldId id="260" r:id="rId14"/>
    <p:sldId id="325" r:id="rId15"/>
    <p:sldId id="324" r:id="rId16"/>
    <p:sldId id="321" r:id="rId17"/>
    <p:sldId id="329" r:id="rId18"/>
    <p:sldId id="322" r:id="rId19"/>
    <p:sldId id="323" r:id="rId20"/>
    <p:sldId id="287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A7308-3276-4454-AD6A-2FEB75C86C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0E42C5-B2C3-4AD0-B75F-6FB5E0598C9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Panel.Position 建立坐标系，通过指定坐标对绝对位置排序。</a:t>
            </a:r>
            <a:endParaRPr lang="zh-CN" altLang="en-US"/>
          </a:p>
          <a:p>
            <a:r>
              <a:rPr lang="zh-CN" altLang="en-US"/>
              <a:t>Panel.Vertical &amp; Panel.Horizontal 顾名思义，分别在垂直和水平的线性排列</a:t>
            </a:r>
            <a:endParaRPr lang="zh-CN" altLang="en-US"/>
          </a:p>
          <a:p>
            <a:r>
              <a:rPr lang="zh-CN" altLang="en-US"/>
              <a:t>Panel.Auto 调整主元素的大小以适应 Panel 中的其他元素。</a:t>
            </a:r>
            <a:endParaRPr lang="zh-CN" altLang="en-US"/>
          </a:p>
          <a:p>
            <a:r>
              <a:rPr lang="zh-CN" altLang="en-US"/>
              <a:t>Panel.Spot 通过 GraphObject.alignment 属性指定其他元素相对于主元素的位置。</a:t>
            </a:r>
            <a:endParaRPr lang="zh-CN" altLang="en-US"/>
          </a:p>
          <a:p>
            <a:r>
              <a:rPr lang="zh-CN" altLang="en-US"/>
              <a:t>Panel.Table 以表格的方式排列元素，通过指定 row 和 col 以及相关信息指定元素位置。</a:t>
            </a:r>
            <a:endParaRPr lang="zh-CN" altLang="en-US"/>
          </a:p>
          <a:p>
            <a:r>
              <a:rPr lang="zh-CN" altLang="en-US"/>
              <a:t>Panel.TableRow &amp; Panel.TableColumn 只能在 Panel.Table 中使用，以将元素集合组织为表格中的行或列。</a:t>
            </a:r>
            <a:endParaRPr lang="zh-CN" altLang="en-US"/>
          </a:p>
          <a:p>
            <a:r>
              <a:rPr lang="zh-CN" altLang="en-US"/>
              <a:t>Panel.Viewbox 用于自动调整 ** 单个元素 ** 的大小以适合面板的可用区域。</a:t>
            </a:r>
            <a:endParaRPr lang="zh-CN" altLang="en-US"/>
          </a:p>
          <a:p>
            <a:r>
              <a:rPr lang="zh-CN" altLang="en-US"/>
              <a:t>Panel.Grid 仅用于绘制常规的线条图案。元素必须是用于描述重复行的形状。</a:t>
            </a:r>
            <a:endParaRPr lang="zh-CN" altLang="en-US"/>
          </a:p>
          <a:p>
            <a:r>
              <a:rPr lang="zh-CN" altLang="en-US"/>
              <a:t>Panel.Link 仅供 Link 部件和 Link Adornments 使用。</a:t>
            </a:r>
            <a:endParaRPr lang="zh-CN" altLang="en-US"/>
          </a:p>
          <a:p>
            <a:r>
              <a:rPr lang="zh-CN" altLang="en-US"/>
              <a:t>Panel.Graduated 用于沿主 Shape 元素绘制常规刻度线和文本。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CFAAF-DA62-43FA-8B73-989863A4E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B9C82-27DA-4D18-AD2D-BCC8806DD79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13.xml"/><Relationship Id="rId15" Type="http://schemas.openxmlformats.org/officeDocument/2006/relationships/image" Target="../media/image1.png"/><Relationship Id="rId14" Type="http://schemas.microsoft.com/office/2007/relationships/media" Target="../media/media1.mp3"/><Relationship Id="rId13" Type="http://schemas.openxmlformats.org/officeDocument/2006/relationships/audio" Target="../media/media1.mp3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tags" Target="../tags/tag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A_矩形 37"/>
          <p:cNvSpPr/>
          <p:nvPr>
            <p:custDataLst>
              <p:tags r:id="rId1"/>
            </p:custDataLst>
          </p:nvPr>
        </p:nvSpPr>
        <p:spPr>
          <a:xfrm rot="2700000">
            <a:off x="1881971" y="2790130"/>
            <a:ext cx="1489274" cy="1489277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9" name="PA_矩形 38"/>
          <p:cNvSpPr/>
          <p:nvPr>
            <p:custDataLst>
              <p:tags r:id="rId2"/>
            </p:custDataLst>
          </p:nvPr>
        </p:nvSpPr>
        <p:spPr>
          <a:xfrm rot="2700000">
            <a:off x="932899" y="2963219"/>
            <a:ext cx="1143093" cy="1143095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2" name="PA_矩形 41"/>
          <p:cNvSpPr/>
          <p:nvPr>
            <p:custDataLst>
              <p:tags r:id="rId3"/>
            </p:custDataLst>
          </p:nvPr>
        </p:nvSpPr>
        <p:spPr>
          <a:xfrm rot="13500000">
            <a:off x="8830661" y="2790130"/>
            <a:ext cx="1489274" cy="1489277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PA_矩形 42"/>
          <p:cNvSpPr/>
          <p:nvPr>
            <p:custDataLst>
              <p:tags r:id="rId4"/>
            </p:custDataLst>
          </p:nvPr>
        </p:nvSpPr>
        <p:spPr>
          <a:xfrm rot="13500000">
            <a:off x="10125914" y="2963222"/>
            <a:ext cx="1143093" cy="1143095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PA_圆角矩形 3"/>
          <p:cNvSpPr/>
          <p:nvPr>
            <p:custDataLst>
              <p:tags r:id="rId5"/>
            </p:custDataLst>
          </p:nvPr>
        </p:nvSpPr>
        <p:spPr>
          <a:xfrm rot="2700000">
            <a:off x="4300148" y="1739713"/>
            <a:ext cx="3590111" cy="359011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PA_椭圆 4"/>
          <p:cNvSpPr/>
          <p:nvPr>
            <p:custDataLst>
              <p:tags r:id="rId6"/>
            </p:custDataLst>
          </p:nvPr>
        </p:nvSpPr>
        <p:spPr>
          <a:xfrm>
            <a:off x="3665900" y="1105464"/>
            <a:ext cx="4858608" cy="4858608"/>
          </a:xfrm>
          <a:prstGeom prst="ellipse">
            <a:avLst/>
          </a:prstGeom>
          <a:noFill/>
          <a:ln w="28575">
            <a:solidFill>
              <a:srgbClr val="184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PA_矩形 29"/>
          <p:cNvSpPr/>
          <p:nvPr>
            <p:custDataLst>
              <p:tags r:id="rId7"/>
            </p:custDataLst>
          </p:nvPr>
        </p:nvSpPr>
        <p:spPr>
          <a:xfrm>
            <a:off x="4403079" y="3304557"/>
            <a:ext cx="3384518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prstClr val="black">
                    <a:lumMod val="50000"/>
                    <a:lumOff val="50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——</a:t>
            </a:r>
            <a:r>
              <a:rPr lang="zh-CN" altLang="en-US" sz="2400" dirty="0">
                <a:solidFill>
                  <a:prstClr val="black">
                    <a:lumMod val="50000"/>
                    <a:lumOff val="50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相关技术总结</a:t>
            </a:r>
            <a:endParaRPr lang="zh-CN" altLang="en-US" sz="2400" dirty="0">
              <a:solidFill>
                <a:prstClr val="black">
                  <a:lumMod val="50000"/>
                  <a:lumOff val="50000"/>
                </a:prst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PA_矩形 30"/>
          <p:cNvSpPr/>
          <p:nvPr>
            <p:custDataLst>
              <p:tags r:id="rId8"/>
            </p:custDataLst>
          </p:nvPr>
        </p:nvSpPr>
        <p:spPr>
          <a:xfrm>
            <a:off x="5385818" y="2260595"/>
            <a:ext cx="1332230" cy="82994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4800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gojs</a:t>
            </a:r>
            <a:endParaRPr lang="en-US" altLang="zh-CN" sz="4800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PA_圆角矩形 31"/>
          <p:cNvSpPr/>
          <p:nvPr>
            <p:custDataLst>
              <p:tags r:id="rId9"/>
            </p:custDataLst>
          </p:nvPr>
        </p:nvSpPr>
        <p:spPr>
          <a:xfrm>
            <a:off x="5543692" y="4195224"/>
            <a:ext cx="1134966" cy="299054"/>
          </a:xfrm>
          <a:prstGeom prst="roundRect">
            <a:avLst>
              <a:gd name="adj" fmla="val 50000"/>
            </a:avLst>
          </a:prstGeom>
          <a:solidFill>
            <a:srgbClr val="184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33" name="PA_矩形 32"/>
          <p:cNvSpPr/>
          <p:nvPr>
            <p:custDataLst>
              <p:tags r:id="rId10"/>
            </p:custDataLst>
          </p:nvPr>
        </p:nvSpPr>
        <p:spPr>
          <a:xfrm>
            <a:off x="5603657" y="4223042"/>
            <a:ext cx="984310" cy="2451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华文细黑" panose="02010600040101010101" pitchFamily="2" charset="-122"/>
                <a:ea typeface="微软雅黑" panose="020B0503020204020204" pitchFamily="34" charset="-122"/>
                <a:sym typeface="华文细黑" panose="02010600040101010101" pitchFamily="2" charset="-122"/>
              </a:rPr>
              <a:t>  焦宁茜</a:t>
            </a:r>
            <a:endParaRPr lang="zh-CN" altLang="en-US" sz="1000" dirty="0">
              <a:solidFill>
                <a:schemeClr val="bg1"/>
              </a:solidFill>
              <a:latin typeface="华文细黑" panose="02010600040101010101" pitchFamily="2" charset="-122"/>
              <a:ea typeface="微软雅黑" panose="020B0503020204020204" pitchFamily="34" charset="-122"/>
              <a:sym typeface="华文细黑" panose="02010600040101010101" pitchFamily="2" charset="-122"/>
            </a:endParaRPr>
          </a:p>
        </p:txBody>
      </p:sp>
      <p:grpSp>
        <p:nvGrpSpPr>
          <p:cNvPr id="3" name="PA_组合 2"/>
          <p:cNvGrpSpPr/>
          <p:nvPr>
            <p:custDataLst>
              <p:tags r:id="rId11"/>
            </p:custDataLst>
          </p:nvPr>
        </p:nvGrpSpPr>
        <p:grpSpPr>
          <a:xfrm>
            <a:off x="4218413" y="1840884"/>
            <a:ext cx="3799166" cy="3405278"/>
            <a:chOff x="4218413" y="1840884"/>
            <a:chExt cx="3799166" cy="3405278"/>
          </a:xfrm>
        </p:grpSpPr>
        <p:sp>
          <p:nvSpPr>
            <p:cNvPr id="44" name="椭圆 43"/>
            <p:cNvSpPr/>
            <p:nvPr/>
          </p:nvSpPr>
          <p:spPr>
            <a:xfrm>
              <a:off x="4218413" y="1840884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7831128" y="5059711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PA_组合 1"/>
          <p:cNvGrpSpPr/>
          <p:nvPr>
            <p:custDataLst>
              <p:tags r:id="rId12"/>
            </p:custDataLst>
          </p:nvPr>
        </p:nvGrpSpPr>
        <p:grpSpPr>
          <a:xfrm>
            <a:off x="4221683" y="1840884"/>
            <a:ext cx="3786146" cy="3435128"/>
            <a:chOff x="4221683" y="1840884"/>
            <a:chExt cx="3786146" cy="3435128"/>
          </a:xfrm>
        </p:grpSpPr>
        <p:sp>
          <p:nvSpPr>
            <p:cNvPr id="46" name="椭圆 45"/>
            <p:cNvSpPr/>
            <p:nvPr/>
          </p:nvSpPr>
          <p:spPr>
            <a:xfrm>
              <a:off x="4221683" y="5089561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7821378" y="1840884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19" name="PA_BJ托马斯-Raindrops Keep Falling On My Head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<a:hlinkClick r:id="" action="ppaction://media"/>
          </p:cNvPr>
          <p:cNvPicPr>
            <a:picLocks noChangeAspect="1"/>
          </p:cNvPicPr>
          <p:nvPr>
            <a:audioFile r:link="rId13"/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6057381" y="7048551"/>
            <a:ext cx="609600" cy="609600"/>
          </a:xfrm>
          <a:prstGeom prst="rect">
            <a:avLst/>
          </a:prstGeom>
        </p:spPr>
      </p:pic>
    </p:spTree>
    <p:custDataLst>
      <p:tags r:id="rId1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audio>
              <p:cMediaNode vol="10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 rot="2700000">
            <a:off x="5017147" y="2058858"/>
            <a:ext cx="2924529" cy="2924529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4500484" y="1542194"/>
            <a:ext cx="3957855" cy="3957855"/>
          </a:xfrm>
          <a:prstGeom prst="ellipse">
            <a:avLst/>
          </a:prstGeom>
          <a:noFill/>
          <a:ln w="28575">
            <a:solidFill>
              <a:srgbClr val="184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950565" y="2141272"/>
            <a:ext cx="3094826" cy="2773962"/>
            <a:chOff x="4950565" y="2141272"/>
            <a:chExt cx="3094826" cy="2773962"/>
          </a:xfrm>
        </p:grpSpPr>
        <p:sp>
          <p:nvSpPr>
            <p:cNvPr id="44" name="椭圆 43"/>
            <p:cNvSpPr/>
            <p:nvPr/>
          </p:nvSpPr>
          <p:spPr>
            <a:xfrm>
              <a:off x="4950565" y="2141272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7893507" y="4763350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953229" y="2141272"/>
            <a:ext cx="3084220" cy="2798278"/>
            <a:chOff x="4953229" y="2141272"/>
            <a:chExt cx="3084220" cy="2798278"/>
          </a:xfrm>
        </p:grpSpPr>
        <p:sp>
          <p:nvSpPr>
            <p:cNvPr id="46" name="椭圆 45"/>
            <p:cNvSpPr/>
            <p:nvPr/>
          </p:nvSpPr>
          <p:spPr>
            <a:xfrm>
              <a:off x="4953229" y="4787666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7885565" y="2141272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5104765" y="3105785"/>
            <a:ext cx="2805430" cy="95313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项目中用到的</a:t>
            </a:r>
            <a:r>
              <a:rPr lang="en-US" altLang="zh-CN" sz="28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gojs</a:t>
            </a:r>
            <a:r>
              <a:rPr lang="zh-CN" altLang="en-US" sz="28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知识</a:t>
            </a:r>
            <a:endParaRPr lang="en-US" altLang="zh-CN" sz="28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 rot="13500000">
            <a:off x="3197913" y="2850072"/>
            <a:ext cx="1342093" cy="1342095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471942" y="3105676"/>
            <a:ext cx="792480" cy="8299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dirty="0">
                <a:solidFill>
                  <a:prstClr val="white"/>
                </a:solidFill>
              </a:rPr>
              <a:t>三</a:t>
            </a:r>
            <a:endParaRPr lang="zh-CN" altLang="en-US" sz="4800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  <p:bldLst>
      <p:bldP spid="4" grpId="0" bldLvl="0" animBg="1"/>
      <p:bldP spid="5" grpId="0" bldLvl="0" animBg="1"/>
      <p:bldP spid="20" grpId="0"/>
      <p:bldP spid="22" grpId="0" bldLvl="0" animBg="1"/>
      <p:bldP spid="22" grpId="1" bldLvl="0" animBg="1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952625" y="523875"/>
            <a:ext cx="241871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GoJS 的概念</a:t>
            </a:r>
            <a:r>
              <a:rPr lang="en-US" altLang="zh-CN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en-US" altLang="zh-CN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Freeform 5"/>
          <p:cNvSpPr/>
          <p:nvPr/>
        </p:nvSpPr>
        <p:spPr bwMode="auto">
          <a:xfrm>
            <a:off x="901700" y="2380615"/>
            <a:ext cx="2249805" cy="4476115"/>
          </a:xfrm>
          <a:custGeom>
            <a:avLst/>
            <a:gdLst>
              <a:gd name="T0" fmla="*/ 130 w 258"/>
              <a:gd name="T1" fmla="*/ 0 h 590"/>
              <a:gd name="T2" fmla="*/ 128 w 258"/>
              <a:gd name="T3" fmla="*/ 0 h 590"/>
              <a:gd name="T4" fmla="*/ 0 w 258"/>
              <a:gd name="T5" fmla="*/ 128 h 590"/>
              <a:gd name="T6" fmla="*/ 0 w 258"/>
              <a:gd name="T7" fmla="*/ 590 h 590"/>
              <a:gd name="T8" fmla="*/ 258 w 258"/>
              <a:gd name="T9" fmla="*/ 590 h 590"/>
              <a:gd name="T10" fmla="*/ 258 w 258"/>
              <a:gd name="T11" fmla="*/ 128 h 590"/>
              <a:gd name="T12" fmla="*/ 130 w 258"/>
              <a:gd name="T13" fmla="*/ 0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8" h="590">
                <a:moveTo>
                  <a:pt x="130" y="0"/>
                </a:moveTo>
                <a:cubicBezTo>
                  <a:pt x="128" y="0"/>
                  <a:pt x="128" y="0"/>
                  <a:pt x="128" y="0"/>
                </a:cubicBezTo>
                <a:cubicBezTo>
                  <a:pt x="57" y="0"/>
                  <a:pt x="0" y="57"/>
                  <a:pt x="0" y="128"/>
                </a:cubicBezTo>
                <a:cubicBezTo>
                  <a:pt x="0" y="590"/>
                  <a:pt x="0" y="590"/>
                  <a:pt x="0" y="590"/>
                </a:cubicBezTo>
                <a:cubicBezTo>
                  <a:pt x="258" y="590"/>
                  <a:pt x="258" y="590"/>
                  <a:pt x="258" y="590"/>
                </a:cubicBezTo>
                <a:cubicBezTo>
                  <a:pt x="258" y="128"/>
                  <a:pt x="258" y="128"/>
                  <a:pt x="258" y="128"/>
                </a:cubicBezTo>
                <a:cubicBezTo>
                  <a:pt x="258" y="57"/>
                  <a:pt x="201" y="0"/>
                  <a:pt x="130" y="0"/>
                </a:cubicBezTo>
              </a:path>
            </a:pathLst>
          </a:custGeom>
          <a:solidFill>
            <a:srgbClr val="18478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Freeform 11"/>
          <p:cNvSpPr/>
          <p:nvPr/>
        </p:nvSpPr>
        <p:spPr bwMode="auto">
          <a:xfrm>
            <a:off x="3505835" y="1069975"/>
            <a:ext cx="2249805" cy="5786755"/>
          </a:xfrm>
          <a:custGeom>
            <a:avLst/>
            <a:gdLst>
              <a:gd name="T0" fmla="*/ 130 w 258"/>
              <a:gd name="T1" fmla="*/ 0 h 590"/>
              <a:gd name="T2" fmla="*/ 128 w 258"/>
              <a:gd name="T3" fmla="*/ 0 h 590"/>
              <a:gd name="T4" fmla="*/ 0 w 258"/>
              <a:gd name="T5" fmla="*/ 128 h 590"/>
              <a:gd name="T6" fmla="*/ 0 w 258"/>
              <a:gd name="T7" fmla="*/ 590 h 590"/>
              <a:gd name="T8" fmla="*/ 258 w 258"/>
              <a:gd name="T9" fmla="*/ 590 h 590"/>
              <a:gd name="T10" fmla="*/ 258 w 258"/>
              <a:gd name="T11" fmla="*/ 128 h 590"/>
              <a:gd name="T12" fmla="*/ 130 w 258"/>
              <a:gd name="T13" fmla="*/ 0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8" h="590">
                <a:moveTo>
                  <a:pt x="130" y="0"/>
                </a:moveTo>
                <a:cubicBezTo>
                  <a:pt x="128" y="0"/>
                  <a:pt x="128" y="0"/>
                  <a:pt x="128" y="0"/>
                </a:cubicBezTo>
                <a:cubicBezTo>
                  <a:pt x="57" y="0"/>
                  <a:pt x="0" y="57"/>
                  <a:pt x="0" y="128"/>
                </a:cubicBezTo>
                <a:cubicBezTo>
                  <a:pt x="0" y="590"/>
                  <a:pt x="0" y="590"/>
                  <a:pt x="0" y="590"/>
                </a:cubicBezTo>
                <a:cubicBezTo>
                  <a:pt x="258" y="590"/>
                  <a:pt x="258" y="590"/>
                  <a:pt x="258" y="590"/>
                </a:cubicBezTo>
                <a:cubicBezTo>
                  <a:pt x="258" y="128"/>
                  <a:pt x="258" y="128"/>
                  <a:pt x="258" y="128"/>
                </a:cubicBezTo>
                <a:cubicBezTo>
                  <a:pt x="258" y="57"/>
                  <a:pt x="201" y="0"/>
                  <a:pt x="130" y="0"/>
                </a:cubicBezTo>
              </a:path>
            </a:pathLst>
          </a:custGeom>
          <a:solidFill>
            <a:srgbClr val="18478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17"/>
          <p:cNvSpPr/>
          <p:nvPr/>
        </p:nvSpPr>
        <p:spPr bwMode="auto">
          <a:xfrm>
            <a:off x="9000490" y="492760"/>
            <a:ext cx="2613660" cy="6319520"/>
          </a:xfrm>
          <a:custGeom>
            <a:avLst/>
            <a:gdLst>
              <a:gd name="T0" fmla="*/ 130 w 258"/>
              <a:gd name="T1" fmla="*/ 0 h 590"/>
              <a:gd name="T2" fmla="*/ 128 w 258"/>
              <a:gd name="T3" fmla="*/ 0 h 590"/>
              <a:gd name="T4" fmla="*/ 0 w 258"/>
              <a:gd name="T5" fmla="*/ 128 h 590"/>
              <a:gd name="T6" fmla="*/ 0 w 258"/>
              <a:gd name="T7" fmla="*/ 590 h 590"/>
              <a:gd name="T8" fmla="*/ 258 w 258"/>
              <a:gd name="T9" fmla="*/ 590 h 590"/>
              <a:gd name="T10" fmla="*/ 258 w 258"/>
              <a:gd name="T11" fmla="*/ 128 h 590"/>
              <a:gd name="T12" fmla="*/ 130 w 258"/>
              <a:gd name="T13" fmla="*/ 0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8" h="590">
                <a:moveTo>
                  <a:pt x="130" y="0"/>
                </a:moveTo>
                <a:cubicBezTo>
                  <a:pt x="128" y="0"/>
                  <a:pt x="128" y="0"/>
                  <a:pt x="128" y="0"/>
                </a:cubicBezTo>
                <a:cubicBezTo>
                  <a:pt x="57" y="0"/>
                  <a:pt x="0" y="57"/>
                  <a:pt x="0" y="128"/>
                </a:cubicBezTo>
                <a:cubicBezTo>
                  <a:pt x="0" y="590"/>
                  <a:pt x="0" y="590"/>
                  <a:pt x="0" y="590"/>
                </a:cubicBezTo>
                <a:cubicBezTo>
                  <a:pt x="258" y="590"/>
                  <a:pt x="258" y="590"/>
                  <a:pt x="258" y="590"/>
                </a:cubicBezTo>
                <a:cubicBezTo>
                  <a:pt x="258" y="128"/>
                  <a:pt x="258" y="128"/>
                  <a:pt x="258" y="128"/>
                </a:cubicBezTo>
                <a:cubicBezTo>
                  <a:pt x="258" y="57"/>
                  <a:pt x="201" y="0"/>
                  <a:pt x="130" y="0"/>
                </a:cubicBezTo>
              </a:path>
            </a:pathLst>
          </a:custGeom>
          <a:solidFill>
            <a:srgbClr val="18478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5" name="Freeform 22"/>
          <p:cNvSpPr/>
          <p:nvPr/>
        </p:nvSpPr>
        <p:spPr bwMode="auto">
          <a:xfrm>
            <a:off x="6316345" y="3655695"/>
            <a:ext cx="2012315" cy="3201035"/>
          </a:xfrm>
          <a:custGeom>
            <a:avLst/>
            <a:gdLst>
              <a:gd name="T0" fmla="*/ 130 w 258"/>
              <a:gd name="T1" fmla="*/ 0 h 590"/>
              <a:gd name="T2" fmla="*/ 128 w 258"/>
              <a:gd name="T3" fmla="*/ 0 h 590"/>
              <a:gd name="T4" fmla="*/ 0 w 258"/>
              <a:gd name="T5" fmla="*/ 128 h 590"/>
              <a:gd name="T6" fmla="*/ 0 w 258"/>
              <a:gd name="T7" fmla="*/ 590 h 590"/>
              <a:gd name="T8" fmla="*/ 258 w 258"/>
              <a:gd name="T9" fmla="*/ 590 h 590"/>
              <a:gd name="T10" fmla="*/ 258 w 258"/>
              <a:gd name="T11" fmla="*/ 128 h 590"/>
              <a:gd name="T12" fmla="*/ 130 w 258"/>
              <a:gd name="T13" fmla="*/ 0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8" h="590">
                <a:moveTo>
                  <a:pt x="130" y="0"/>
                </a:moveTo>
                <a:cubicBezTo>
                  <a:pt x="128" y="0"/>
                  <a:pt x="128" y="0"/>
                  <a:pt x="128" y="0"/>
                </a:cubicBezTo>
                <a:cubicBezTo>
                  <a:pt x="57" y="0"/>
                  <a:pt x="0" y="57"/>
                  <a:pt x="0" y="128"/>
                </a:cubicBezTo>
                <a:cubicBezTo>
                  <a:pt x="0" y="590"/>
                  <a:pt x="0" y="590"/>
                  <a:pt x="0" y="590"/>
                </a:cubicBezTo>
                <a:cubicBezTo>
                  <a:pt x="258" y="590"/>
                  <a:pt x="258" y="590"/>
                  <a:pt x="258" y="590"/>
                </a:cubicBezTo>
                <a:cubicBezTo>
                  <a:pt x="258" y="128"/>
                  <a:pt x="258" y="128"/>
                  <a:pt x="258" y="128"/>
                </a:cubicBezTo>
                <a:cubicBezTo>
                  <a:pt x="258" y="57"/>
                  <a:pt x="201" y="0"/>
                  <a:pt x="130" y="0"/>
                </a:cubicBezTo>
              </a:path>
            </a:pathLst>
          </a:custGeom>
          <a:solidFill>
            <a:srgbClr val="18478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139825" y="3655060"/>
            <a:ext cx="1910080" cy="2999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GoJS图表即最后看到的可视化视图，它是由这些部分构成的：一个或多个可能有连接关系的、可能成组的节点。所有这些节点和链路聚集在相同或不同的层中，并呈现出一定的布局</a:t>
            </a:r>
            <a:r>
              <a:rPr lang="zh-CN" altLang="en-US" sz="1400" dirty="0">
                <a:solidFill>
                  <a:schemeClr val="bg1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。</a:t>
            </a:r>
            <a:endParaRPr lang="zh-CN" altLang="en-US" sz="1400" dirty="0">
              <a:solidFill>
                <a:schemeClr val="bg1"/>
              </a:solidFill>
              <a:latin typeface="Open Sans" panose="020B0606030504020204" pitchFamily="34" charset="0"/>
              <a:ea typeface="宋体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505835" y="2240915"/>
            <a:ext cx="2249805" cy="4615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每个图表都有一个数据模型，用于保存和解释开发者程序的数据。</a:t>
            </a:r>
            <a:endParaRPr lang="en-US" altLang="zh-CN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模型描述了节点之间的连接关系和组成员关系。图表自动为模型 Model.nodeDataArray 中的每个数据项创建一个节点或组， 为模型 GraphLinksModel.linkDataArray 中的每个数据项创建一个链接。而且，我们可以为每个数据对象添加所需的任何属性。</a:t>
            </a:r>
            <a:endParaRPr lang="en-US" altLang="zh-CN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6600190" y="5187950"/>
            <a:ext cx="1728470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模板声明了每个节点或链路的外观、位置和行为。</a:t>
            </a:r>
            <a:endParaRPr lang="en-US" altLang="zh-CN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9236075" y="1541145"/>
            <a:ext cx="2275205" cy="5584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每个模板由GoJS中的面板Panel构成，面板本身作为一个图形对象GraphObject，保存其他图形对象作为它的元素，同时，面板需要负责图形对象的尺寸、位置。</a:t>
            </a:r>
            <a:endParaRPr lang="en-US" altLang="zh-CN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每个面板建立自己的坐标系，面板中的元素按顺序绘制，从而确定了这些元素的z坐标。</a:t>
            </a:r>
            <a:endParaRPr lang="en-US" altLang="zh-CN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面板有很多种类，比如 Panel.Position，Panel.Auto，Panel.Vertical，Panel.Horizontal 等等。</a:t>
            </a:r>
            <a:endParaRPr lang="en-US" altLang="zh-CN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fontAlgn="auto">
              <a:lnSpc>
                <a:spcPct val="150000"/>
              </a:lnSpc>
            </a:pPr>
            <a:endParaRPr lang="zh-CN" altLang="en-US" sz="1400" dirty="0">
              <a:solidFill>
                <a:schemeClr val="bg1"/>
              </a:solidFill>
              <a:latin typeface="Open Sans" panose="020B0606030504020204" pitchFamily="34" charset="0"/>
              <a:ea typeface="宋体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86854" y="399268"/>
            <a:ext cx="77724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76655" y="2665095"/>
            <a:ext cx="1700530" cy="7683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ctr">
              <a:buClrTx/>
              <a:buSzTx/>
              <a:buFontTx/>
            </a:pPr>
            <a:r>
              <a:rPr lang="en-US" altLang="zh-C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图表</a:t>
            </a:r>
            <a:endParaRPr lang="en-US" altLang="zh-CN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>
              <a:buClrTx/>
              <a:buSzTx/>
              <a:buFontTx/>
            </a:pPr>
            <a:r>
              <a:rPr lang="en-US" altLang="zh-C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（Diagram）</a:t>
            </a:r>
            <a:endParaRPr lang="en-US" altLang="zh-CN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66515" y="1350645"/>
            <a:ext cx="1529080" cy="7683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ctr"/>
            <a:r>
              <a:rPr lang="en-US" altLang="zh-C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模型</a:t>
            </a:r>
            <a:endParaRPr lang="en-US" altLang="zh-CN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indent="0" algn="ctr"/>
            <a:r>
              <a:rPr lang="zh-CN" sz="1200" b="1">
                <a:solidFill>
                  <a:schemeClr val="bg1"/>
                </a:solidFill>
                <a:ea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Modal</a:t>
            </a:r>
            <a:r>
              <a:rPr lang="zh-CN" sz="1200" b="1">
                <a:solidFill>
                  <a:schemeClr val="bg1"/>
                </a:solidFill>
                <a:ea typeface="宋体" panose="02010600030101010101" pitchFamily="2" charset="-122"/>
              </a:rPr>
              <a:t>）</a:t>
            </a:r>
            <a:endParaRPr lang="zh-CN" altLang="en-US" sz="1200" b="1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417310" y="4088765"/>
            <a:ext cx="1811020" cy="7683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ctr"/>
            <a:r>
              <a:rPr lang="en-US" altLang="zh-C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模板</a:t>
            </a:r>
            <a:endParaRPr lang="en-US" altLang="zh-CN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indent="0" algn="ctr"/>
            <a:r>
              <a:rPr lang="en-US" altLang="zh-C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（Template）</a:t>
            </a:r>
            <a:endParaRPr lang="en-US" altLang="zh-CN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561830" y="772795"/>
            <a:ext cx="1490980" cy="7683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 algn="ctr"/>
            <a:r>
              <a:rPr lang="en-US" altLang="zh-C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面板</a:t>
            </a:r>
            <a:endParaRPr lang="en-US" altLang="zh-CN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indent="0" algn="ctr"/>
            <a:r>
              <a:rPr lang="zh-CN" sz="1200" b="1">
                <a:solidFill>
                  <a:schemeClr val="bg1"/>
                </a:solidFill>
                <a:ea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Panel</a:t>
            </a:r>
            <a:r>
              <a:rPr lang="zh-CN" sz="1200" b="1">
                <a:solidFill>
                  <a:schemeClr val="bg1"/>
                </a:solidFill>
                <a:ea typeface="宋体" panose="02010600030101010101" pitchFamily="2" charset="-122"/>
              </a:rPr>
              <a:t>）</a:t>
            </a:r>
            <a:endParaRPr lang="zh-CN" altLang="en-US" sz="1200" b="1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667 -1.85185E-6 L -2.5E-6 -1.85185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80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16667 -1.85185E-6 L -2.5E-6 -1.85185E-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80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16667 -1.85185E-6 L -2.5E-6 -1.85185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80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  <p:bldP spid="10" grpId="0" bldLvl="0" animBg="1"/>
      <p:bldP spid="20" grpId="0" bldLvl="0" animBg="1"/>
      <p:bldP spid="30" grpId="0" bldLvl="0" animBg="1"/>
      <p:bldP spid="35" grpId="0" bldLvl="0" animBg="1"/>
      <p:bldP spid="15" grpId="0" animBg="1"/>
      <p:bldP spid="15" grpId="1" animBg="1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934845" y="444500"/>
            <a:ext cx="386842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定义节点</a:t>
            </a:r>
            <a:endParaRPr lang="zh-CN" altLang="en-US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圆角矩形 52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86854" y="399268"/>
            <a:ext cx="77724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sp>
        <p:nvSpPr>
          <p:cNvPr id="4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684530" y="1094105"/>
            <a:ext cx="2914650" cy="2061210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200000"/>
              </a:lnSpc>
            </a:pPr>
            <a:r>
              <a:rPr lang="zh-CN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注意：</a:t>
            </a:r>
            <a:endParaRPr lang="zh-CN" sz="16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lang="zh-CN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（</a:t>
            </a:r>
            <a:r>
              <a:rPr lang="en-US" altLang="zh-CN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1</a:t>
            </a:r>
            <a:r>
              <a:rPr lang="zh-CN" altLang="en-US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）首先要选中一个点作为相对点，</a:t>
            </a:r>
            <a:r>
              <a:rPr lang="zh-CN" altLang="en-US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相当于坐标轴的原点（</a:t>
            </a:r>
            <a:r>
              <a:rPr lang="en-US" altLang="zh-CN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0</a:t>
            </a:r>
            <a:r>
              <a:rPr lang="zh-CN" altLang="en-US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，</a:t>
            </a:r>
            <a:r>
              <a:rPr lang="en-US" altLang="zh-CN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0</a:t>
            </a:r>
            <a:r>
              <a:rPr lang="zh-CN" altLang="en-US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）</a:t>
            </a:r>
            <a:endParaRPr lang="zh-CN" altLang="en-US" sz="16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4535" y="982980"/>
            <a:ext cx="7044690" cy="4771390"/>
          </a:xfrm>
          <a:prstGeom prst="rect">
            <a:avLst/>
          </a:prstGeom>
        </p:spPr>
      </p:pic>
      <p:sp>
        <p:nvSpPr>
          <p:cNvPr id="6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781050" y="3242310"/>
            <a:ext cx="2914650" cy="107632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200000"/>
              </a:lnSpc>
            </a:pPr>
            <a:r>
              <a:rPr lang="en-US" altLang="zh-CN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(2</a:t>
            </a:r>
            <a:r>
              <a:rPr lang="zh-CN" altLang="en-US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）然后根据原点坐标推算出其他节点坐标</a:t>
            </a:r>
            <a:endParaRPr lang="zh-CN" altLang="en-US" sz="16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887730" y="4558665"/>
            <a:ext cx="2914650" cy="58356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200000"/>
              </a:lnSpc>
            </a:pPr>
            <a:r>
              <a:rPr lang="en-US" altLang="zh-CN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(3)form...to...</a:t>
            </a:r>
            <a:r>
              <a:rPr lang="zh-CN" altLang="en-US"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连接节点</a:t>
            </a:r>
            <a:endParaRPr lang="zh-CN" altLang="en-US" sz="16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684530" y="1094105"/>
            <a:ext cx="1024001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</a:pPr>
            <a:r>
              <a:rPr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https://liuxiaofan.com/2018/03/16/3521.html</a:t>
            </a:r>
            <a:endParaRPr sz="16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934845" y="444500"/>
            <a:ext cx="386842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节点样式</a:t>
            </a:r>
            <a:endParaRPr lang="zh-CN" altLang="en-US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圆角矩形 52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86854" y="399268"/>
            <a:ext cx="77724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06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sp>
        <p:nvSpPr>
          <p:cNvPr id="2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487045" y="1789430"/>
            <a:ext cx="11570970" cy="439991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200000"/>
              </a:lnSpc>
            </a:pPr>
            <a:r>
              <a:rPr sz="20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Nodes样式的模板由GraphObjects对象和它的参数配置组成。创建一个Nodes时，有几个预设的building block类供我们使用：</a:t>
            </a:r>
            <a:endParaRPr sz="20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sz="20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* Shape 预定义的或者自定义的几何图形</a:t>
            </a:r>
            <a:endParaRPr sz="20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sz="20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* TextBlock 拥有各种各样字体的文本（可编辑）</a:t>
            </a:r>
            <a:endParaRPr sz="20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sz="20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* Picture 图片</a:t>
            </a:r>
            <a:endParaRPr sz="20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sz="20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* Panel 根据不同面板的类型，它可以包含其他位置或是尺寸不同的对象。(列如表格、竖形列表和拉伸容器等)</a:t>
            </a:r>
            <a:endParaRPr sz="20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684530" y="1195705"/>
            <a:ext cx="10240010" cy="2261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（1）先请求数据，再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赋值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，适用于数据量较小的页面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。</a:t>
            </a:r>
            <a:endParaRPr lang="en-US" altLang="zh-CN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数据赋值方式：</a:t>
            </a:r>
            <a:endParaRPr lang="en-US" altLang="zh-CN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请求数据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--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数据赋值给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myDiagram.model.nodeDataArray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--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init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图表。</a:t>
            </a:r>
            <a:endParaRPr lang="en-US" altLang="zh-CN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934845" y="444500"/>
            <a:ext cx="386842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接入数据</a:t>
            </a:r>
            <a:endParaRPr lang="zh-CN" altLang="en-US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圆角矩形 52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86854" y="399268"/>
            <a:ext cx="77724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07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sp>
        <p:nvSpPr>
          <p:cNvPr id="2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684530" y="3394710"/>
            <a:ext cx="10240010" cy="2876550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200000"/>
              </a:lnSpc>
            </a:pP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（2）先请求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图表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，再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赋值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，适用于数据量较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大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的页面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。</a:t>
            </a:r>
            <a:endParaRPr lang="en-US" altLang="zh-CN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数据赋值方式：</a:t>
            </a:r>
            <a:endParaRPr lang="en-US" altLang="zh-CN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  <a:sym typeface="+mn-ea"/>
              </a:rPr>
              <a:t>nit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  <a:sym typeface="+mn-ea"/>
              </a:rPr>
              <a:t>图表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--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请求数据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-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数据赋值给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myDiagram.model.nodeDataArray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-- 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数据绑定局部刷新</a:t>
            </a: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model.updateTargetBindings(datas)</a:t>
            </a:r>
            <a:endParaRPr lang="en-US" altLang="zh-CN" sz="2000" b="1" dirty="0">
              <a:solidFill>
                <a:srgbClr val="18478F"/>
              </a:solidFill>
              <a:latin typeface="Open Sans" panose="020B0606030504020204" pitchFamily="34" charset="0"/>
              <a:ea typeface="宋体" panose="02010600030101010101" pitchFamily="2" charset="-122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 rot="2700000">
            <a:off x="5017147" y="2058858"/>
            <a:ext cx="2924529" cy="2924529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4500484" y="1542194"/>
            <a:ext cx="3957855" cy="3957855"/>
          </a:xfrm>
          <a:prstGeom prst="ellipse">
            <a:avLst/>
          </a:prstGeom>
          <a:noFill/>
          <a:ln w="28575">
            <a:solidFill>
              <a:srgbClr val="184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950565" y="2141272"/>
            <a:ext cx="3094826" cy="2773962"/>
            <a:chOff x="4950565" y="2141272"/>
            <a:chExt cx="3094826" cy="2773962"/>
          </a:xfrm>
        </p:grpSpPr>
        <p:sp>
          <p:nvSpPr>
            <p:cNvPr id="44" name="椭圆 43"/>
            <p:cNvSpPr/>
            <p:nvPr/>
          </p:nvSpPr>
          <p:spPr>
            <a:xfrm>
              <a:off x="4950565" y="2141272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7893507" y="4763350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953229" y="2141272"/>
            <a:ext cx="3084220" cy="2798278"/>
            <a:chOff x="4953229" y="2141272"/>
            <a:chExt cx="3084220" cy="2798278"/>
          </a:xfrm>
        </p:grpSpPr>
        <p:sp>
          <p:nvSpPr>
            <p:cNvPr id="46" name="椭圆 45"/>
            <p:cNvSpPr/>
            <p:nvPr/>
          </p:nvSpPr>
          <p:spPr>
            <a:xfrm>
              <a:off x="4953229" y="4787666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7885565" y="2141272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5104765" y="3168015"/>
            <a:ext cx="2805430" cy="52197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gojs</a:t>
            </a:r>
            <a:r>
              <a:rPr lang="zh-CN" altLang="en-US" sz="28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知识拓展</a:t>
            </a:r>
            <a:endParaRPr lang="en-US" altLang="zh-CN" sz="28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 rot="13500000">
            <a:off x="3197913" y="2850072"/>
            <a:ext cx="1342093" cy="1342095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471942" y="3105676"/>
            <a:ext cx="792480" cy="8299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dirty="0">
                <a:solidFill>
                  <a:prstClr val="white"/>
                </a:solidFill>
              </a:rPr>
              <a:t>四</a:t>
            </a:r>
            <a:endParaRPr lang="zh-CN" altLang="en-US" sz="4800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  <p:bldLst>
      <p:bldP spid="4" grpId="0" bldLvl="0" animBg="1"/>
      <p:bldP spid="5" grpId="0" bldLvl="0" animBg="1"/>
      <p:bldP spid="20" grpId="0"/>
      <p:bldP spid="22" grpId="0" bldLvl="0" animBg="1"/>
      <p:bldP spid="22" grpId="1" bldLvl="0" animBg="1"/>
      <p:bldP spid="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650875" y="857250"/>
            <a:ext cx="1024001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</a:pPr>
            <a:r>
              <a:rPr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https://www.cnblogs.com/Zhushaoyu/p/9068943.html</a:t>
            </a:r>
            <a:endParaRPr sz="16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934845" y="444500"/>
            <a:ext cx="456946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</a:t>
            </a:r>
            <a:r>
              <a:rPr lang="zh-CN" altLang="en-US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常用API (中文文档)</a:t>
            </a:r>
            <a:endParaRPr lang="zh-CN" altLang="en-US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圆角矩形 52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86854" y="399268"/>
            <a:ext cx="77724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08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4340" y="1440815"/>
            <a:ext cx="10673080" cy="5417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650875" y="857250"/>
            <a:ext cx="1024001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</a:pPr>
            <a:r>
              <a:rPr sz="1600" b="1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https://www.evget.com/article/2019/9/25/32432.html</a:t>
            </a:r>
            <a:endParaRPr sz="1600" b="1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934845" y="444500"/>
            <a:ext cx="456946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</a:t>
            </a:r>
            <a:r>
              <a:rPr lang="zh-CN" altLang="en-US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深入学习</a:t>
            </a:r>
            <a:endParaRPr lang="zh-CN" altLang="en-US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圆角矩形 52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86854" y="399268"/>
            <a:ext cx="77724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09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760" y="1440815"/>
            <a:ext cx="4419600" cy="535495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300" y="1880235"/>
            <a:ext cx="6558915" cy="41967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2700000">
            <a:off x="1881971" y="2790130"/>
            <a:ext cx="1489274" cy="1489277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 rot="2700000">
            <a:off x="932899" y="2963219"/>
            <a:ext cx="1143093" cy="1143095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 rot="13500000">
            <a:off x="8830661" y="2790130"/>
            <a:ext cx="1489274" cy="1489277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13500000">
            <a:off x="10125914" y="2963222"/>
            <a:ext cx="1143093" cy="1143095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圆角矩形 22"/>
          <p:cNvSpPr/>
          <p:nvPr/>
        </p:nvSpPr>
        <p:spPr>
          <a:xfrm rot="2700000">
            <a:off x="4300148" y="1739713"/>
            <a:ext cx="3590111" cy="359011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3665900" y="1105464"/>
            <a:ext cx="4858608" cy="4858608"/>
          </a:xfrm>
          <a:prstGeom prst="ellipse">
            <a:avLst/>
          </a:prstGeom>
          <a:noFill/>
          <a:ln w="28575">
            <a:solidFill>
              <a:srgbClr val="184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359899" y="3640472"/>
            <a:ext cx="3384518" cy="82994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prstClr val="black">
                    <a:lumMod val="50000"/>
                    <a:lumOff val="50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 交流群</a:t>
            </a:r>
            <a:r>
              <a:rPr lang="zh-CN" altLang="en-US" sz="2400" dirty="0">
                <a:solidFill>
                  <a:prstClr val="black">
                    <a:lumMod val="50000"/>
                    <a:lumOff val="50000"/>
                  </a:prstClr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：</a:t>
            </a:r>
            <a:r>
              <a:rPr lang="en-US" altLang="zh-CN" sz="2400" dirty="0">
                <a:solidFill>
                  <a:prstClr val="black">
                    <a:lumMod val="50000"/>
                    <a:lumOff val="50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769862113</a:t>
            </a:r>
            <a:endParaRPr lang="en-US" altLang="zh-CN" sz="2400" dirty="0">
              <a:solidFill>
                <a:prstClr val="black">
                  <a:lumMod val="50000"/>
                  <a:lumOff val="50000"/>
                </a:prst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741293" y="2260595"/>
            <a:ext cx="2621280" cy="82994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>
                <a:solidFill>
                  <a:srgbClr val="18478F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谢谢观赏</a:t>
            </a:r>
            <a:endParaRPr lang="zh-CN" altLang="en-US" sz="4800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543333" y="4343057"/>
            <a:ext cx="1158542" cy="27699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prstClr val="white"/>
                </a:solidFill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yozo</a:t>
            </a:r>
            <a:endParaRPr lang="en-US" altLang="zh-CN" sz="1200" dirty="0">
              <a:solidFill>
                <a:prstClr val="white"/>
              </a:solidFill>
              <a:latin typeface="Open Sans" panose="020B0606030504020204" pitchFamily="34" charset="0"/>
              <a:ea typeface="宋体" panose="02010600030101010101" pitchFamily="2" charset="-122"/>
              <a:cs typeface="Open Sans" panose="020B0606030504020204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4218413" y="1840884"/>
            <a:ext cx="3799166" cy="3405278"/>
            <a:chOff x="4218413" y="1840884"/>
            <a:chExt cx="3799166" cy="3405278"/>
          </a:xfrm>
        </p:grpSpPr>
        <p:sp>
          <p:nvSpPr>
            <p:cNvPr id="36" name="椭圆 35"/>
            <p:cNvSpPr/>
            <p:nvPr/>
          </p:nvSpPr>
          <p:spPr>
            <a:xfrm>
              <a:off x="4218413" y="1840884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7831128" y="5059711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4221683" y="1840884"/>
            <a:ext cx="3786146" cy="3435128"/>
            <a:chOff x="4221683" y="1840884"/>
            <a:chExt cx="3786146" cy="3435128"/>
          </a:xfrm>
        </p:grpSpPr>
        <p:sp>
          <p:nvSpPr>
            <p:cNvPr id="49" name="椭圆 48"/>
            <p:cNvSpPr/>
            <p:nvPr/>
          </p:nvSpPr>
          <p:spPr>
            <a:xfrm>
              <a:off x="4221683" y="5089561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7821378" y="1840884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  <p:bldLst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4" grpId="0" animBg="1"/>
      <p:bldP spid="26" grpId="0"/>
      <p:bldP spid="27" grpId="0"/>
      <p:bldP spid="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18"/>
          <p:cNvSpPr/>
          <p:nvPr/>
        </p:nvSpPr>
        <p:spPr>
          <a:xfrm rot="2700000">
            <a:off x="5131552" y="973633"/>
            <a:ext cx="1928895" cy="1928895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圆角矩形 19"/>
          <p:cNvSpPr/>
          <p:nvPr/>
        </p:nvSpPr>
        <p:spPr>
          <a:xfrm rot="2700000">
            <a:off x="5233247" y="1075328"/>
            <a:ext cx="1725504" cy="1725504"/>
          </a:xfrm>
          <a:prstGeom prst="roundRect">
            <a:avLst/>
          </a:prstGeom>
          <a:noFill/>
          <a:ln w="3175">
            <a:solidFill>
              <a:srgbClr val="18478F"/>
            </a:solidFill>
            <a:prstDash val="solid"/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4946415" y="1707247"/>
            <a:ext cx="2299168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目录</a:t>
            </a:r>
            <a:endParaRPr lang="zh-CN" altLang="en-US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圆角矩形 21"/>
          <p:cNvSpPr/>
          <p:nvPr/>
        </p:nvSpPr>
        <p:spPr>
          <a:xfrm rot="2700000">
            <a:off x="1985259" y="3740811"/>
            <a:ext cx="1424261" cy="142426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 rot="13500000">
            <a:off x="1412782" y="4175438"/>
            <a:ext cx="555003" cy="555004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圆角矩形 23"/>
          <p:cNvSpPr/>
          <p:nvPr/>
        </p:nvSpPr>
        <p:spPr>
          <a:xfrm rot="2700000">
            <a:off x="4391916" y="3740810"/>
            <a:ext cx="1424261" cy="142426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 rot="13500000">
            <a:off x="3819439" y="4175437"/>
            <a:ext cx="555003" cy="555004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圆角矩形 25"/>
          <p:cNvSpPr/>
          <p:nvPr/>
        </p:nvSpPr>
        <p:spPr>
          <a:xfrm rot="2700000">
            <a:off x="6783022" y="3740810"/>
            <a:ext cx="1424261" cy="142426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 rot="13500000">
            <a:off x="6210545" y="4175437"/>
            <a:ext cx="555003" cy="555004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圆角矩形 27"/>
          <p:cNvSpPr/>
          <p:nvPr/>
        </p:nvSpPr>
        <p:spPr>
          <a:xfrm rot="2700000">
            <a:off x="9189679" y="3740809"/>
            <a:ext cx="1424261" cy="142426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rot="13500000">
            <a:off x="8617202" y="4175436"/>
            <a:ext cx="555003" cy="555004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008542" y="4291299"/>
            <a:ext cx="1499760" cy="36830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zh-CN" altLang="en-US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认识</a:t>
            </a:r>
            <a:r>
              <a:rPr lang="en-US" altLang="zh-CN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</a:t>
            </a:r>
            <a:endParaRPr lang="en-US" altLang="zh-CN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409994" y="4291299"/>
            <a:ext cx="1499760" cy="6451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</a:t>
            </a:r>
            <a:r>
              <a:rPr lang="zh-CN" altLang="en-US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在项目中的</a:t>
            </a:r>
            <a:r>
              <a:rPr lang="zh-CN" altLang="en-US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运用</a:t>
            </a:r>
            <a:r>
              <a:rPr lang="en-US" altLang="zh-CN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en-US" altLang="zh-CN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773079" y="4291299"/>
            <a:ext cx="1499760" cy="6451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zh-CN" altLang="en-US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项目中用到的</a:t>
            </a:r>
            <a:r>
              <a:rPr lang="en-US" altLang="zh-CN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</a:t>
            </a:r>
            <a:r>
              <a:rPr lang="zh-CN" altLang="en-US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知识</a:t>
            </a:r>
            <a:endParaRPr lang="zh-CN" altLang="en-US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9171940" y="4291330"/>
            <a:ext cx="1297305" cy="6451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</a:t>
            </a:r>
            <a:r>
              <a:rPr lang="zh-CN" altLang="en-US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知识拓展</a:t>
            </a:r>
            <a:endParaRPr lang="zh-CN" altLang="en-US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421619" y="4222105"/>
            <a:ext cx="4876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</a:rPr>
              <a:t>一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3828276" y="4245132"/>
            <a:ext cx="4876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</a:rPr>
              <a:t>二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235976" y="4222105"/>
            <a:ext cx="4876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</a:rPr>
              <a:t>三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8642633" y="4245132"/>
            <a:ext cx="4876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</a:rPr>
              <a:t>四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 rot="2700000">
            <a:off x="5017147" y="2058858"/>
            <a:ext cx="2924529" cy="2924529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4500484" y="1542194"/>
            <a:ext cx="3957855" cy="3957855"/>
          </a:xfrm>
          <a:prstGeom prst="ellipse">
            <a:avLst/>
          </a:prstGeom>
          <a:noFill/>
          <a:ln w="28575">
            <a:solidFill>
              <a:srgbClr val="184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950565" y="2141272"/>
            <a:ext cx="3094826" cy="2773962"/>
            <a:chOff x="4950565" y="2141272"/>
            <a:chExt cx="3094826" cy="2773962"/>
          </a:xfrm>
        </p:grpSpPr>
        <p:sp>
          <p:nvSpPr>
            <p:cNvPr id="44" name="椭圆 43"/>
            <p:cNvSpPr/>
            <p:nvPr/>
          </p:nvSpPr>
          <p:spPr>
            <a:xfrm>
              <a:off x="4950565" y="2141272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7893507" y="4763350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953229" y="2141272"/>
            <a:ext cx="3084220" cy="2798278"/>
            <a:chOff x="4953229" y="2141272"/>
            <a:chExt cx="3084220" cy="2798278"/>
          </a:xfrm>
        </p:grpSpPr>
        <p:sp>
          <p:nvSpPr>
            <p:cNvPr id="46" name="椭圆 45"/>
            <p:cNvSpPr/>
            <p:nvPr/>
          </p:nvSpPr>
          <p:spPr>
            <a:xfrm>
              <a:off x="4953229" y="4787666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7885565" y="2141272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4826220" y="3044692"/>
            <a:ext cx="3210955" cy="95313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zh-CN" altLang="en-US" sz="28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认识</a:t>
            </a:r>
            <a:r>
              <a:rPr lang="en-US" altLang="zh-CN" sz="28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gojs</a:t>
            </a:r>
            <a:endParaRPr lang="en-US" altLang="zh-CN" sz="28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endParaRPr lang="en-US" altLang="zh-CN" sz="28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 rot="13500000">
            <a:off x="3197913" y="2850072"/>
            <a:ext cx="1342093" cy="1342095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471942" y="3105676"/>
            <a:ext cx="792480" cy="8299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dirty="0">
                <a:solidFill>
                  <a:prstClr val="white"/>
                </a:solidFill>
              </a:rPr>
              <a:t>一</a:t>
            </a:r>
            <a:endParaRPr lang="zh-CN" altLang="en-US" sz="4800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/>
      </p:par>
    </p:tnLst>
    <p:bldLst>
      <p:bldP spid="4" grpId="0" bldLvl="0" animBg="1"/>
      <p:bldP spid="5" grpId="0" bldLvl="0" animBg="1"/>
      <p:bldP spid="20" grpId="0"/>
      <p:bldP spid="22" grpId="0" bldLvl="0" animBg="1"/>
      <p:bldP spid="22" grpId="1" bldLvl="0" animBg="1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627380" y="1292225"/>
            <a:ext cx="10487025" cy="3945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 和 GO 语言没有关系，它是一个用来创建交互式图表的 JavaScript 库。用于在浏览器上实现自定义交互式图表和复杂的可视化图表。</a:t>
            </a:r>
            <a:endParaRPr lang="en-US" altLang="zh-CN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GoJS通过可自定义的模板和布局构建复杂节点，链接和组，绘制js图表。</a:t>
            </a:r>
            <a:endParaRPr lang="en-US" altLang="zh-CN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为用户交互提供了许多高级功能，如拖放，复制和粘贴，文本编辑，工具提示，上下文菜单，自动布局，数据绑定和模型，事务状态和撤销管理，事件处理程序，命令以及用于自定义操作的可扩展工具系统等等。</a:t>
            </a:r>
            <a:endParaRPr lang="en-US" altLang="zh-CN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935480" y="393700"/>
            <a:ext cx="241871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</a:t>
            </a:r>
            <a:r>
              <a:rPr lang="zh-CN" altLang="en-US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是什么？</a:t>
            </a:r>
            <a:endParaRPr lang="zh-CN" altLang="en-US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圆角矩形 52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86854" y="399268"/>
            <a:ext cx="77724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7380" y="5561965"/>
            <a:ext cx="565150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>
              <a:lnSpc>
                <a:spcPct val="200000"/>
              </a:lnSpc>
            </a:pPr>
            <a:r>
              <a:rPr lang="en-US" altLang="zh-CN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gojs</a:t>
            </a:r>
            <a:r>
              <a:rPr lang="zh-CN" altLang="en-US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官网网址：</a:t>
            </a:r>
            <a:r>
              <a:rPr lang="en-US" altLang="zh-CN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https://gojs.net/latest/index.html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684530" y="1530350"/>
            <a:ext cx="10240010" cy="3784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为了更直观以及美观的表达信息，我们常常需要用图形来展示数据以及逻辑关系，例如最常见的架构图、ER图、流程图等等，都是用来解决实际应用所遇到的问题。前端可使用canvas，svg，html+css技术来绘制图形。</a:t>
            </a:r>
            <a:endParaRPr lang="en-US" altLang="zh-CN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endParaRPr lang="en-US" altLang="zh-CN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>
              <a:lnSpc>
                <a:spcPct val="200000"/>
              </a:lnSpc>
            </a:pP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我们目前所用到的gojs的功能只停留在展示阶段，并没有太多的交互，深入的功能还需进行深入学习。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934845" y="444500"/>
            <a:ext cx="386842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为什么使用GoJS</a:t>
            </a:r>
            <a:r>
              <a:rPr lang="zh-CN" altLang="en-US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？</a:t>
            </a:r>
            <a:endParaRPr lang="zh-CN" altLang="en-US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圆角矩形 52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86854" y="399268"/>
            <a:ext cx="77724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 rot="2700000">
            <a:off x="5017147" y="2058858"/>
            <a:ext cx="2924529" cy="2924529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4500484" y="1542194"/>
            <a:ext cx="3957855" cy="3957855"/>
          </a:xfrm>
          <a:prstGeom prst="ellipse">
            <a:avLst/>
          </a:prstGeom>
          <a:noFill/>
          <a:ln w="28575">
            <a:solidFill>
              <a:srgbClr val="184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950565" y="2141272"/>
            <a:ext cx="3094826" cy="2773962"/>
            <a:chOff x="4950565" y="2141272"/>
            <a:chExt cx="3094826" cy="2773962"/>
          </a:xfrm>
        </p:grpSpPr>
        <p:sp>
          <p:nvSpPr>
            <p:cNvPr id="44" name="椭圆 43"/>
            <p:cNvSpPr/>
            <p:nvPr/>
          </p:nvSpPr>
          <p:spPr>
            <a:xfrm>
              <a:off x="4950565" y="2141272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7893507" y="4763350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953229" y="2141272"/>
            <a:ext cx="3084220" cy="2798278"/>
            <a:chOff x="4953229" y="2141272"/>
            <a:chExt cx="3084220" cy="2798278"/>
          </a:xfrm>
        </p:grpSpPr>
        <p:sp>
          <p:nvSpPr>
            <p:cNvPr id="46" name="椭圆 45"/>
            <p:cNvSpPr/>
            <p:nvPr/>
          </p:nvSpPr>
          <p:spPr>
            <a:xfrm>
              <a:off x="4953229" y="4787666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7885565" y="2141272"/>
              <a:ext cx="151884" cy="151884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5104765" y="3105785"/>
            <a:ext cx="2805430" cy="95313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zh-CN" sz="28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gojs</a:t>
            </a:r>
            <a:r>
              <a:rPr lang="zh-CN" altLang="en-US" sz="28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+mn-ea"/>
              </a:rPr>
              <a:t>在项目中的运用</a:t>
            </a:r>
            <a:endParaRPr lang="en-US" altLang="zh-CN" sz="28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 rot="13500000">
            <a:off x="3197913" y="2850072"/>
            <a:ext cx="1342093" cy="1342095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471942" y="3105676"/>
            <a:ext cx="792480" cy="8299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dirty="0">
                <a:solidFill>
                  <a:prstClr val="white"/>
                </a:solidFill>
              </a:rPr>
              <a:t>二</a:t>
            </a:r>
            <a:endParaRPr lang="zh-CN" altLang="en-US" sz="4800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  <p:bldLst>
      <p:bldP spid="4" grpId="0" bldLvl="0" animBg="1"/>
      <p:bldP spid="5" grpId="0" bldLvl="0" animBg="1"/>
      <p:bldP spid="20" grpId="0"/>
      <p:bldP spid="22" grpId="0" bldLvl="0" animBg="1"/>
      <p:bldP spid="22" grpId="1" bldLvl="0" animBg="1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934845" y="444500"/>
            <a:ext cx="296418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项目中</a:t>
            </a:r>
            <a:r>
              <a:rPr lang="en-US" altLang="zh-CN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</a:t>
            </a:r>
            <a:r>
              <a:rPr lang="zh-CN" altLang="en-US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的运用</a:t>
            </a:r>
            <a:endParaRPr lang="zh-CN" altLang="en-US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圆角矩形 52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86854" y="399268"/>
            <a:ext cx="77724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  <a:endParaRPr lang="zh-CN" altLang="en-US" sz="3200" dirty="0">
              <a:solidFill>
                <a:srgbClr val="18478F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b="2989"/>
          <a:stretch>
            <a:fillRect/>
          </a:stretch>
        </p:blipFill>
        <p:spPr>
          <a:xfrm>
            <a:off x="3519805" y="1317625"/>
            <a:ext cx="8283575" cy="4946650"/>
          </a:xfrm>
          <a:prstGeom prst="rect">
            <a:avLst/>
          </a:prstGeom>
        </p:spPr>
      </p:pic>
      <p:sp>
        <p:nvSpPr>
          <p:cNvPr id="3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487045" y="2318385"/>
            <a:ext cx="2966085" cy="70675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200000"/>
              </a:lnSpc>
            </a:pPr>
            <a:r>
              <a:rPr lang="en-US" altLang="zh-CN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DatistCloud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管理平台</a:t>
            </a:r>
            <a:endParaRPr lang="zh-CN" altLang="en-US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215265" y="3025140"/>
            <a:ext cx="3412490" cy="58356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200000"/>
              </a:lnSpc>
            </a:pPr>
            <a:r>
              <a:rPr lang="zh-CN" altLang="en-US" sz="16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（</a:t>
            </a:r>
            <a:r>
              <a:rPr lang="en-US" altLang="zh-CN" sz="16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gojs</a:t>
            </a:r>
            <a:r>
              <a:rPr lang="zh-CN" altLang="en-US" sz="16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与数据专家流程的结合使用）</a:t>
            </a:r>
            <a:endParaRPr lang="zh-CN" altLang="en-US" sz="16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4084955" y="428625"/>
            <a:ext cx="4458970" cy="70675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200000"/>
              </a:lnSpc>
            </a:pP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延长石油智慧采油一体化平台</a:t>
            </a:r>
            <a:endParaRPr lang="zh-CN" altLang="en-US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8230" y="1267460"/>
            <a:ext cx="10035540" cy="49422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4084955" y="327025"/>
            <a:ext cx="4458970" cy="70675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200000"/>
              </a:lnSpc>
            </a:pP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延长油田生产运行物联网管理</a:t>
            </a:r>
            <a:r>
              <a:rPr lang="zh-CN" altLang="en-US" sz="2000" b="1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平台</a:t>
            </a:r>
            <a:endParaRPr lang="zh-CN" altLang="en-US" sz="2000" b="1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2685" y="1223645"/>
            <a:ext cx="10039350" cy="4850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3.0.1"/>
</p:tagLst>
</file>

<file path=ppt/tags/tag10.xml><?xml version="1.0" encoding="utf-8"?>
<p:tagLst xmlns:p="http://schemas.openxmlformats.org/presentationml/2006/main">
  <p:tag name="PA" val="v3.0.1"/>
</p:tagLst>
</file>

<file path=ppt/tags/tag11.xml><?xml version="1.0" encoding="utf-8"?>
<p:tagLst xmlns:p="http://schemas.openxmlformats.org/presentationml/2006/main">
  <p:tag name="PA" val="v3.0.1"/>
</p:tagLst>
</file>

<file path=ppt/tags/tag12.xml><?xml version="1.0" encoding="utf-8"?>
<p:tagLst xmlns:p="http://schemas.openxmlformats.org/presentationml/2006/main">
  <p:tag name="PA" val="v3.0.1"/>
</p:tagLst>
</file>

<file path=ppt/tags/tag13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14.xml><?xml version="1.0" encoding="utf-8"?>
<p:tagLst xmlns:p="http://schemas.openxmlformats.org/presentationml/2006/main">
  <p:tag name="REFSHAPE" val="362201980"/>
  <p:tag name="KSO_WM_UNIT_PLACING_PICTURE_USER_VIEWPORT" val="{&quot;height&quot;:8916,&quot;width&quot;:14484}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4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ags/tag7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PA" val="v3.0.1"/>
</p:tagLst>
</file>

<file path=ppt/tags/tag9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1796</Words>
  <Application>WPS 演示</Application>
  <PresentationFormat>宽屏</PresentationFormat>
  <Paragraphs>155</Paragraphs>
  <Slides>18</Slides>
  <Notes>31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Arial</vt:lpstr>
      <vt:lpstr>宋体</vt:lpstr>
      <vt:lpstr>Wingdings</vt:lpstr>
      <vt:lpstr>Open Sans</vt:lpstr>
      <vt:lpstr>Segoe Print</vt:lpstr>
      <vt:lpstr>华文细黑</vt:lpstr>
      <vt:lpstr>微软雅黑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YOZO</dc:creator>
  <cp:lastModifiedBy>91288</cp:lastModifiedBy>
  <cp:revision>42</cp:revision>
  <dcterms:created xsi:type="dcterms:W3CDTF">2020-04-07T03:47:00Z</dcterms:created>
  <dcterms:modified xsi:type="dcterms:W3CDTF">2020-04-07T08:51:47Z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2052-11.1.0.9564</vt:lpwstr>
  </property>
</Properties>
</file>

<file path=docProps/thumbnail.jpeg>
</file>